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20" r:id="rId3"/>
    <p:sldId id="324" r:id="rId4"/>
    <p:sldId id="327" r:id="rId5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47" r:id="rId16"/>
    <p:sldId id="357" r:id="rId17"/>
    <p:sldId id="338" r:id="rId18"/>
    <p:sldId id="337" r:id="rId19"/>
    <p:sldId id="339" r:id="rId20"/>
    <p:sldId id="340" r:id="rId21"/>
    <p:sldId id="341" r:id="rId22"/>
    <p:sldId id="342" r:id="rId23"/>
    <p:sldId id="343" r:id="rId24"/>
    <p:sldId id="344" r:id="rId25"/>
    <p:sldId id="318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15"/>
        <p:guide pos="384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20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wpscan --url  </a:t>
            </a:r>
            <a:r>
              <a:rPr lang="zh-CN" altLang="en-US"/>
              <a:t>jsaa.or.jp</a:t>
            </a:r>
            <a:r>
              <a:rPr lang="en-US" altLang="zh-CN"/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D2EB7-9320-44A0-82C5-460DD9B130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6" Type="http://schemas.openxmlformats.org/officeDocument/2006/relationships/tags" Target="../tags/tag13.xml"/><Relationship Id="rId15" Type="http://schemas.openxmlformats.org/officeDocument/2006/relationships/image" Target="../media/image2.png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任意多边形 5"/>
          <p:cNvSpPr/>
          <p:nvPr userDrawn="1">
            <p:custDataLst>
              <p:tags r:id="rId2"/>
            </p:custDataLst>
          </p:nvPr>
        </p:nvSpPr>
        <p:spPr bwMode="auto">
          <a:xfrm>
            <a:off x="0" y="1381374"/>
            <a:ext cx="8105565" cy="4091077"/>
          </a:xfrm>
          <a:custGeom>
            <a:avLst/>
            <a:gdLst>
              <a:gd name="T0" fmla="*/ 1346 w 2540"/>
              <a:gd name="T1" fmla="*/ 1282 h 1282"/>
              <a:gd name="T2" fmla="*/ 0 w 2540"/>
              <a:gd name="T3" fmla="*/ 1282 h 1282"/>
              <a:gd name="T4" fmla="*/ 0 w 2540"/>
              <a:gd name="T5" fmla="*/ 0 h 1282"/>
              <a:gd name="T6" fmla="*/ 2540 w 2540"/>
              <a:gd name="T7" fmla="*/ 0 h 1282"/>
              <a:gd name="T8" fmla="*/ 1346 w 2540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0" h="1282">
                <a:moveTo>
                  <a:pt x="1346" y="1282"/>
                </a:moveTo>
                <a:lnTo>
                  <a:pt x="0" y="1282"/>
                </a:lnTo>
                <a:lnTo>
                  <a:pt x="0" y="0"/>
                </a:lnTo>
                <a:lnTo>
                  <a:pt x="2540" y="0"/>
                </a:lnTo>
                <a:lnTo>
                  <a:pt x="1346" y="1282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t="-25000" b="-10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PA_任意多边形 9"/>
          <p:cNvSpPr/>
          <p:nvPr userDrawn="1">
            <p:custDataLst>
              <p:tags r:id="rId4"/>
            </p:custDataLst>
          </p:nvPr>
        </p:nvSpPr>
        <p:spPr bwMode="auto">
          <a:xfrm>
            <a:off x="3740048" y="1381374"/>
            <a:ext cx="4365517" cy="4091077"/>
          </a:xfrm>
          <a:custGeom>
            <a:avLst/>
            <a:gdLst>
              <a:gd name="T0" fmla="*/ 171 w 1368"/>
              <a:gd name="T1" fmla="*/ 1282 h 1282"/>
              <a:gd name="T2" fmla="*/ 0 w 1368"/>
              <a:gd name="T3" fmla="*/ 1282 h 1282"/>
              <a:gd name="T4" fmla="*/ 1225 w 1368"/>
              <a:gd name="T5" fmla="*/ 0 h 1282"/>
              <a:gd name="T6" fmla="*/ 1368 w 1368"/>
              <a:gd name="T7" fmla="*/ 0 h 1282"/>
              <a:gd name="T8" fmla="*/ 171 w 1368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8" h="1282">
                <a:moveTo>
                  <a:pt x="171" y="1282"/>
                </a:moveTo>
                <a:lnTo>
                  <a:pt x="0" y="1282"/>
                </a:lnTo>
                <a:lnTo>
                  <a:pt x="1225" y="0"/>
                </a:lnTo>
                <a:lnTo>
                  <a:pt x="1368" y="0"/>
                </a:lnTo>
                <a:lnTo>
                  <a:pt x="171" y="1282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PA_任意多边形 13"/>
          <p:cNvSpPr/>
          <p:nvPr userDrawn="1">
            <p:custDataLst>
              <p:tags r:id="rId5"/>
            </p:custDataLst>
          </p:nvPr>
        </p:nvSpPr>
        <p:spPr bwMode="auto">
          <a:xfrm>
            <a:off x="4839550" y="1373119"/>
            <a:ext cx="7352450" cy="4091077"/>
          </a:xfrm>
          <a:custGeom>
            <a:avLst/>
            <a:gdLst>
              <a:gd name="T0" fmla="*/ 2304 w 2304"/>
              <a:gd name="T1" fmla="*/ 1282 h 1282"/>
              <a:gd name="T2" fmla="*/ 0 w 2304"/>
              <a:gd name="T3" fmla="*/ 1282 h 1282"/>
              <a:gd name="T4" fmla="*/ 1213 w 2304"/>
              <a:gd name="T5" fmla="*/ 0 h 1282"/>
              <a:gd name="T6" fmla="*/ 2304 w 2304"/>
              <a:gd name="T7" fmla="*/ 0 h 1282"/>
              <a:gd name="T8" fmla="*/ 2304 w 2304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4" h="1282">
                <a:moveTo>
                  <a:pt x="2304" y="1282"/>
                </a:moveTo>
                <a:lnTo>
                  <a:pt x="0" y="1282"/>
                </a:lnTo>
                <a:lnTo>
                  <a:pt x="1213" y="0"/>
                </a:lnTo>
                <a:lnTo>
                  <a:pt x="2304" y="0"/>
                </a:lnTo>
                <a:lnTo>
                  <a:pt x="2304" y="1282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PA_任意多边形 17"/>
          <p:cNvSpPr/>
          <p:nvPr userDrawn="1">
            <p:custDataLst>
              <p:tags r:id="rId6"/>
            </p:custDataLst>
          </p:nvPr>
        </p:nvSpPr>
        <p:spPr bwMode="auto">
          <a:xfrm>
            <a:off x="8959346" y="392112"/>
            <a:ext cx="3232654" cy="727586"/>
          </a:xfrm>
          <a:custGeom>
            <a:avLst/>
            <a:gdLst>
              <a:gd name="T0" fmla="*/ 1013 w 1013"/>
              <a:gd name="T1" fmla="*/ 228 h 228"/>
              <a:gd name="T2" fmla="*/ 0 w 1013"/>
              <a:gd name="T3" fmla="*/ 228 h 228"/>
              <a:gd name="T4" fmla="*/ 208 w 1013"/>
              <a:gd name="T5" fmla="*/ 0 h 228"/>
              <a:gd name="T6" fmla="*/ 1013 w 1013"/>
              <a:gd name="T7" fmla="*/ 0 h 228"/>
              <a:gd name="T8" fmla="*/ 1013 w 1013"/>
              <a:gd name="T9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3" h="228">
                <a:moveTo>
                  <a:pt x="1013" y="228"/>
                </a:moveTo>
                <a:lnTo>
                  <a:pt x="0" y="228"/>
                </a:lnTo>
                <a:lnTo>
                  <a:pt x="208" y="0"/>
                </a:lnTo>
                <a:lnTo>
                  <a:pt x="1013" y="0"/>
                </a:lnTo>
                <a:lnTo>
                  <a:pt x="1013" y="228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PA_矩形 19"/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 flipH="1">
            <a:off x="9080611" y="6142596"/>
            <a:ext cx="3111389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PA_矩形 20"/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>
            <a:off x="0" y="816538"/>
            <a:ext cx="4531458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PA_矩形 21"/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 flipH="1">
            <a:off x="7660542" y="5718171"/>
            <a:ext cx="4531458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PA_任意多边形 22"/>
          <p:cNvSpPr/>
          <p:nvPr userDrawn="1">
            <p:custDataLst>
              <p:tags r:id="rId10"/>
            </p:custDataLst>
          </p:nvPr>
        </p:nvSpPr>
        <p:spPr bwMode="auto">
          <a:xfrm>
            <a:off x="0" y="5718171"/>
            <a:ext cx="4110224" cy="756308"/>
          </a:xfrm>
          <a:custGeom>
            <a:avLst/>
            <a:gdLst>
              <a:gd name="T0" fmla="*/ 1060 w 1288"/>
              <a:gd name="T1" fmla="*/ 237 h 237"/>
              <a:gd name="T2" fmla="*/ 0 w 1288"/>
              <a:gd name="T3" fmla="*/ 237 h 237"/>
              <a:gd name="T4" fmla="*/ 0 w 1288"/>
              <a:gd name="T5" fmla="*/ 0 h 237"/>
              <a:gd name="T6" fmla="*/ 1288 w 1288"/>
              <a:gd name="T7" fmla="*/ 0 h 237"/>
              <a:gd name="T8" fmla="*/ 1060 w 1288"/>
              <a:gd name="T9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8" h="237">
                <a:moveTo>
                  <a:pt x="1060" y="237"/>
                </a:moveTo>
                <a:lnTo>
                  <a:pt x="0" y="237"/>
                </a:lnTo>
                <a:lnTo>
                  <a:pt x="0" y="0"/>
                </a:lnTo>
                <a:lnTo>
                  <a:pt x="1288" y="0"/>
                </a:lnTo>
                <a:lnTo>
                  <a:pt x="1060" y="237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8" name="PA_直接连接符 27"/>
          <p:cNvCxnSpPr/>
          <p:nvPr userDrawn="1">
            <p:custDataLst>
              <p:tags r:id="rId11"/>
            </p:custDataLst>
          </p:nvPr>
        </p:nvCxnSpPr>
        <p:spPr>
          <a:xfrm>
            <a:off x="6109853" y="4588045"/>
            <a:ext cx="5773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_文本框 28"/>
          <p:cNvSpPr txBox="1"/>
          <p:nvPr userDrawn="1">
            <p:custDataLst>
              <p:tags r:id="rId12"/>
            </p:custDataLst>
          </p:nvPr>
        </p:nvSpPr>
        <p:spPr>
          <a:xfrm>
            <a:off x="9852872" y="48048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传承高铁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PA_文本框 29"/>
          <p:cNvSpPr txBox="1"/>
          <p:nvPr userDrawn="1">
            <p:custDataLst>
              <p:tags r:id="rId13"/>
            </p:custDataLst>
          </p:nvPr>
        </p:nvSpPr>
        <p:spPr>
          <a:xfrm>
            <a:off x="8146701" y="465068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河北中车数智科技有限公司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PA_文本框 28"/>
          <p:cNvSpPr txBox="1"/>
          <p:nvPr userDrawn="1">
            <p:custDataLst>
              <p:tags r:id="rId14"/>
            </p:custDataLst>
          </p:nvPr>
        </p:nvSpPr>
        <p:spPr>
          <a:xfrm>
            <a:off x="697597" y="580487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守护天机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8" name="Group 4"/>
          <p:cNvGrpSpPr>
            <a:grpSpLocks noChangeAspect="1"/>
          </p:cNvGrpSpPr>
          <p:nvPr userDrawn="1"/>
        </p:nvGrpSpPr>
        <p:grpSpPr bwMode="auto">
          <a:xfrm>
            <a:off x="267335" y="211455"/>
            <a:ext cx="1409700" cy="479425"/>
            <a:chOff x="633" y="230"/>
            <a:chExt cx="1226" cy="417"/>
          </a:xfrm>
        </p:grpSpPr>
        <p:sp>
          <p:nvSpPr>
            <p:cNvPr id="39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231746" y="2042809"/>
            <a:ext cx="652329" cy="652329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6534785" y="3102610"/>
            <a:ext cx="4888230" cy="577215"/>
          </a:xfrm>
        </p:spPr>
        <p:txBody>
          <a:bodyPr>
            <a:noAutofit/>
          </a:bodyPr>
          <a:lstStyle>
            <a:lvl1pPr algn="r">
              <a:def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r>
              <a:rPr lang="zh-CN" altLang="en-US" dirty="0"/>
              <a:t>单击此处编辑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0" hasCustomPrompt="1"/>
          </p:nvPr>
        </p:nvSpPr>
        <p:spPr>
          <a:xfrm>
            <a:off x="7786370" y="3943985"/>
            <a:ext cx="3622675" cy="377825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1" i="0" u="none" strike="noStrike" kern="1200" cap="none" spc="0" normalizeH="0" baseline="0" noProof="1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</a:t>
            </a:r>
            <a:r>
              <a:rPr>
                <a:sym typeface="+mn-ea"/>
              </a:rPr>
              <a:t>小标题</a:t>
            </a:r>
            <a:endParaRPr>
              <a:sym typeface="+mn-ea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idx="11" hasCustomPrompt="1"/>
          </p:nvPr>
        </p:nvSpPr>
        <p:spPr>
          <a:xfrm>
            <a:off x="7970520" y="5026660"/>
            <a:ext cx="3423920" cy="448310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>
                <a:sym typeface="+mn-ea"/>
              </a:rPr>
              <a:t>单击</a:t>
            </a:r>
            <a:r>
              <a:rPr>
                <a:sym typeface="+mn-ea"/>
              </a:rPr>
              <a:t>此处编辑</a:t>
            </a:r>
            <a:r>
              <a:rPr>
                <a:sym typeface="+mn-ea"/>
              </a:rPr>
              <a:t>时间</a:t>
            </a:r>
            <a:endParaRPr>
              <a:sym typeface="+mn-ea"/>
            </a:endParaRPr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5" name="PA_文本框 26"/>
          <p:cNvSpPr txBox="1"/>
          <p:nvPr userDrawn="1">
            <p:custDataLst>
              <p:tags r:id="rId16"/>
            </p:custDataLst>
          </p:nvPr>
        </p:nvSpPr>
        <p:spPr>
          <a:xfrm>
            <a:off x="9008555" y="196867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天机系列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0" y="1655892"/>
            <a:ext cx="12191999" cy="3546216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 t="-6000" b="-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Rectangle 5"/>
          <p:cNvSpPr>
            <a:spLocks noChangeArrowheads="1"/>
          </p:cNvSpPr>
          <p:nvPr userDrawn="1"/>
        </p:nvSpPr>
        <p:spPr bwMode="auto">
          <a:xfrm>
            <a:off x="0" y="1655892"/>
            <a:ext cx="12191999" cy="3546216"/>
          </a:xfrm>
          <a:prstGeom prst="rect">
            <a:avLst/>
          </a:prstGeom>
          <a:solidFill>
            <a:srgbClr val="0162A7">
              <a:alpha val="3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Freeform 6"/>
          <p:cNvSpPr/>
          <p:nvPr userDrawn="1"/>
        </p:nvSpPr>
        <p:spPr bwMode="auto">
          <a:xfrm>
            <a:off x="3752255" y="0"/>
            <a:ext cx="6847965" cy="6858000"/>
          </a:xfrm>
          <a:custGeom>
            <a:avLst/>
            <a:gdLst>
              <a:gd name="T0" fmla="*/ 0 w 4180"/>
              <a:gd name="T1" fmla="*/ 0 h 4740"/>
              <a:gd name="T2" fmla="*/ 1674 w 4180"/>
              <a:gd name="T3" fmla="*/ 2337 h 4740"/>
              <a:gd name="T4" fmla="*/ 0 w 4180"/>
              <a:gd name="T5" fmla="*/ 4740 h 4740"/>
              <a:gd name="T6" fmla="*/ 2459 w 4180"/>
              <a:gd name="T7" fmla="*/ 4740 h 4740"/>
              <a:gd name="T8" fmla="*/ 4180 w 4180"/>
              <a:gd name="T9" fmla="*/ 2337 h 4740"/>
              <a:gd name="T10" fmla="*/ 2459 w 4180"/>
              <a:gd name="T11" fmla="*/ 0 h 4740"/>
              <a:gd name="T12" fmla="*/ 0 w 4180"/>
              <a:gd name="T13" fmla="*/ 0 h 4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0" h="4740">
                <a:moveTo>
                  <a:pt x="0" y="0"/>
                </a:moveTo>
                <a:lnTo>
                  <a:pt x="1674" y="2337"/>
                </a:lnTo>
                <a:lnTo>
                  <a:pt x="0" y="4740"/>
                </a:lnTo>
                <a:lnTo>
                  <a:pt x="2459" y="4740"/>
                </a:lnTo>
                <a:lnTo>
                  <a:pt x="4180" y="2337"/>
                </a:lnTo>
                <a:lnTo>
                  <a:pt x="24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Freeform 7"/>
          <p:cNvSpPr/>
          <p:nvPr userDrawn="1"/>
        </p:nvSpPr>
        <p:spPr bwMode="auto">
          <a:xfrm>
            <a:off x="8182135" y="0"/>
            <a:ext cx="3625490" cy="3381255"/>
          </a:xfrm>
          <a:custGeom>
            <a:avLst/>
            <a:gdLst>
              <a:gd name="T0" fmla="*/ 2213 w 2213"/>
              <a:gd name="T1" fmla="*/ 2337 h 2337"/>
              <a:gd name="T2" fmla="*/ 1722 w 2213"/>
              <a:gd name="T3" fmla="*/ 2337 h 2337"/>
              <a:gd name="T4" fmla="*/ 0 w 2213"/>
              <a:gd name="T5" fmla="*/ 0 h 2337"/>
              <a:gd name="T6" fmla="*/ 492 w 2213"/>
              <a:gd name="T7" fmla="*/ 0 h 2337"/>
              <a:gd name="T8" fmla="*/ 2213 w 2213"/>
              <a:gd name="T9" fmla="*/ 2337 h 2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3" h="2337">
                <a:moveTo>
                  <a:pt x="2213" y="2337"/>
                </a:moveTo>
                <a:lnTo>
                  <a:pt x="1722" y="2337"/>
                </a:lnTo>
                <a:lnTo>
                  <a:pt x="0" y="0"/>
                </a:lnTo>
                <a:lnTo>
                  <a:pt x="492" y="0"/>
                </a:lnTo>
                <a:lnTo>
                  <a:pt x="2213" y="2337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3" hasCustomPrompt="1"/>
          </p:nvPr>
        </p:nvSpPr>
        <p:spPr>
          <a:xfrm>
            <a:off x="5416550" y="3176905"/>
            <a:ext cx="727710" cy="35941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  <a:lvl2pPr marL="457200" lvl="1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>
                <a:sym typeface="+mn-ea"/>
              </a:rPr>
              <a:t>01</a:t>
            </a:r>
            <a:endParaRPr>
              <a:sym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4" hasCustomPrompt="1"/>
          </p:nvPr>
        </p:nvSpPr>
        <p:spPr>
          <a:xfrm>
            <a:off x="756920" y="2937510"/>
            <a:ext cx="3886200" cy="838200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</a:t>
            </a:r>
            <a:endParaRPr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21615"/>
            <a:ext cx="8169910" cy="886460"/>
          </a:xfrm>
          <a:prstGeom prst="rect">
            <a:avLst/>
          </a:prstGeom>
          <a:solidFill>
            <a:srgbClr val="016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650" y="392836"/>
            <a:ext cx="10515600" cy="576984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KSO_Shape"/>
          <p:cNvSpPr/>
          <p:nvPr userDrawn="1"/>
        </p:nvSpPr>
        <p:spPr>
          <a:xfrm>
            <a:off x="7613570" y="484085"/>
            <a:ext cx="383120" cy="383120"/>
          </a:xfrm>
          <a:custGeom>
            <a:avLst/>
            <a:gdLst>
              <a:gd name="connsiteX0" fmla="*/ 171957 w 576064"/>
              <a:gd name="connsiteY0" fmla="*/ 96048 h 576064"/>
              <a:gd name="connsiteX1" fmla="*/ 171957 w 576064"/>
              <a:gd name="connsiteY1" fmla="*/ 480016 h 576064"/>
              <a:gd name="connsiteX2" fmla="*/ 502964 w 576064"/>
              <a:gd name="connsiteY2" fmla="*/ 288032 h 576064"/>
              <a:gd name="connsiteX3" fmla="*/ 288032 w 576064"/>
              <a:gd name="connsiteY3" fmla="*/ 0 h 576064"/>
              <a:gd name="connsiteX4" fmla="*/ 576064 w 576064"/>
              <a:gd name="connsiteY4" fmla="*/ 288032 h 576064"/>
              <a:gd name="connsiteX5" fmla="*/ 288032 w 576064"/>
              <a:gd name="connsiteY5" fmla="*/ 576064 h 576064"/>
              <a:gd name="connsiteX6" fmla="*/ 0 w 576064"/>
              <a:gd name="connsiteY6" fmla="*/ 288032 h 576064"/>
              <a:gd name="connsiteX7" fmla="*/ 288032 w 576064"/>
              <a:gd name="connsiteY7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6064" h="576064">
                <a:moveTo>
                  <a:pt x="171957" y="96048"/>
                </a:moveTo>
                <a:lnTo>
                  <a:pt x="171957" y="480016"/>
                </a:lnTo>
                <a:lnTo>
                  <a:pt x="502964" y="288032"/>
                </a:lnTo>
                <a:close/>
                <a:moveTo>
                  <a:pt x="288032" y="0"/>
                </a:moveTo>
                <a:cubicBezTo>
                  <a:pt x="447108" y="0"/>
                  <a:pt x="576064" y="128956"/>
                  <a:pt x="576064" y="288032"/>
                </a:cubicBezTo>
                <a:cubicBezTo>
                  <a:pt x="576064" y="447108"/>
                  <a:pt x="447108" y="576064"/>
                  <a:pt x="288032" y="576064"/>
                </a:cubicBezTo>
                <a:cubicBezTo>
                  <a:pt x="128956" y="576064"/>
                  <a:pt x="0" y="447108"/>
                  <a:pt x="0" y="288032"/>
                </a:cubicBezTo>
                <a:cubicBezTo>
                  <a:pt x="0" y="128956"/>
                  <a:pt x="128956" y="0"/>
                  <a:pt x="2880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" name="Group 4"/>
          <p:cNvGrpSpPr>
            <a:grpSpLocks noChangeAspect="1"/>
          </p:cNvGrpSpPr>
          <p:nvPr userDrawn="1"/>
        </p:nvGrpSpPr>
        <p:grpSpPr bwMode="auto">
          <a:xfrm>
            <a:off x="10505200" y="447095"/>
            <a:ext cx="1409700" cy="479425"/>
            <a:chOff x="633" y="230"/>
            <a:chExt cx="1226" cy="417"/>
          </a:xfrm>
        </p:grpSpPr>
        <p:sp>
          <p:nvSpPr>
            <p:cNvPr id="39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950" y="455484"/>
            <a:ext cx="432854" cy="432854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ldLvl="0" animBg="1"/>
    </p:bld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B2A2-61C4-4EB0-86FB-F394674D73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 descr="图表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384300"/>
            <a:ext cx="9706610" cy="4091305"/>
          </a:xfrm>
          <a:prstGeom prst="rect">
            <a:avLst/>
          </a:prstGeom>
        </p:spPr>
      </p:pic>
      <p:sp>
        <p:nvSpPr>
          <p:cNvPr id="11" name="Freeform 9"/>
          <p:cNvSpPr/>
          <p:nvPr userDrawn="1"/>
        </p:nvSpPr>
        <p:spPr bwMode="auto">
          <a:xfrm>
            <a:off x="3740048" y="1381374"/>
            <a:ext cx="4365517" cy="4091077"/>
          </a:xfrm>
          <a:custGeom>
            <a:avLst/>
            <a:gdLst>
              <a:gd name="T0" fmla="*/ 171 w 1368"/>
              <a:gd name="T1" fmla="*/ 1282 h 1282"/>
              <a:gd name="T2" fmla="*/ 0 w 1368"/>
              <a:gd name="T3" fmla="*/ 1282 h 1282"/>
              <a:gd name="T4" fmla="*/ 1225 w 1368"/>
              <a:gd name="T5" fmla="*/ 0 h 1282"/>
              <a:gd name="T6" fmla="*/ 1368 w 1368"/>
              <a:gd name="T7" fmla="*/ 0 h 1282"/>
              <a:gd name="T8" fmla="*/ 171 w 1368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8" h="1282">
                <a:moveTo>
                  <a:pt x="171" y="1282"/>
                </a:moveTo>
                <a:lnTo>
                  <a:pt x="0" y="1282"/>
                </a:lnTo>
                <a:lnTo>
                  <a:pt x="1225" y="0"/>
                </a:lnTo>
                <a:lnTo>
                  <a:pt x="1368" y="0"/>
                </a:lnTo>
                <a:lnTo>
                  <a:pt x="171" y="1282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Freeform 13"/>
          <p:cNvSpPr/>
          <p:nvPr userDrawn="1"/>
        </p:nvSpPr>
        <p:spPr bwMode="auto">
          <a:xfrm>
            <a:off x="4839550" y="1381374"/>
            <a:ext cx="7352450" cy="4091077"/>
          </a:xfrm>
          <a:custGeom>
            <a:avLst/>
            <a:gdLst>
              <a:gd name="T0" fmla="*/ 2304 w 2304"/>
              <a:gd name="T1" fmla="*/ 1282 h 1282"/>
              <a:gd name="T2" fmla="*/ 0 w 2304"/>
              <a:gd name="T3" fmla="*/ 1282 h 1282"/>
              <a:gd name="T4" fmla="*/ 1213 w 2304"/>
              <a:gd name="T5" fmla="*/ 0 h 1282"/>
              <a:gd name="T6" fmla="*/ 2304 w 2304"/>
              <a:gd name="T7" fmla="*/ 0 h 1282"/>
              <a:gd name="T8" fmla="*/ 2304 w 2304"/>
              <a:gd name="T9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04" h="1282">
                <a:moveTo>
                  <a:pt x="2304" y="1282"/>
                </a:moveTo>
                <a:lnTo>
                  <a:pt x="0" y="1282"/>
                </a:lnTo>
                <a:lnTo>
                  <a:pt x="1213" y="0"/>
                </a:lnTo>
                <a:lnTo>
                  <a:pt x="2304" y="0"/>
                </a:lnTo>
                <a:lnTo>
                  <a:pt x="2304" y="1282"/>
                </a:lnTo>
                <a:close/>
              </a:path>
            </a:pathLst>
          </a:custGeom>
          <a:solidFill>
            <a:srgbClr val="0162A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Freeform 17"/>
          <p:cNvSpPr/>
          <p:nvPr userDrawn="1"/>
        </p:nvSpPr>
        <p:spPr bwMode="auto">
          <a:xfrm>
            <a:off x="8959346" y="392112"/>
            <a:ext cx="3232654" cy="727586"/>
          </a:xfrm>
          <a:custGeom>
            <a:avLst/>
            <a:gdLst>
              <a:gd name="T0" fmla="*/ 1013 w 1013"/>
              <a:gd name="T1" fmla="*/ 228 h 228"/>
              <a:gd name="T2" fmla="*/ 0 w 1013"/>
              <a:gd name="T3" fmla="*/ 228 h 228"/>
              <a:gd name="T4" fmla="*/ 208 w 1013"/>
              <a:gd name="T5" fmla="*/ 0 h 228"/>
              <a:gd name="T6" fmla="*/ 1013 w 1013"/>
              <a:gd name="T7" fmla="*/ 0 h 228"/>
              <a:gd name="T8" fmla="*/ 1013 w 1013"/>
              <a:gd name="T9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3" h="228">
                <a:moveTo>
                  <a:pt x="1013" y="228"/>
                </a:moveTo>
                <a:lnTo>
                  <a:pt x="0" y="228"/>
                </a:lnTo>
                <a:lnTo>
                  <a:pt x="208" y="0"/>
                </a:lnTo>
                <a:lnTo>
                  <a:pt x="1013" y="0"/>
                </a:lnTo>
                <a:lnTo>
                  <a:pt x="1013" y="228"/>
                </a:lnTo>
                <a:close/>
              </a:path>
            </a:pathLst>
          </a:custGeom>
          <a:solidFill>
            <a:srgbClr val="BC282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Rectangle 18"/>
          <p:cNvSpPr>
            <a:spLocks noChangeArrowheads="1"/>
          </p:cNvSpPr>
          <p:nvPr userDrawn="1"/>
        </p:nvSpPr>
        <p:spPr bwMode="auto">
          <a:xfrm rot="10800000">
            <a:off x="1612216" y="301163"/>
            <a:ext cx="3203932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Rectangle 19"/>
          <p:cNvSpPr>
            <a:spLocks noChangeArrowheads="1"/>
          </p:cNvSpPr>
          <p:nvPr userDrawn="1"/>
        </p:nvSpPr>
        <p:spPr bwMode="auto">
          <a:xfrm flipH="1">
            <a:off x="9080611" y="6142596"/>
            <a:ext cx="3111389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20"/>
          <p:cNvSpPr>
            <a:spLocks noChangeArrowheads="1"/>
          </p:cNvSpPr>
          <p:nvPr userDrawn="1"/>
        </p:nvSpPr>
        <p:spPr bwMode="auto">
          <a:xfrm rot="10800000">
            <a:off x="271703" y="851177"/>
            <a:ext cx="4531458" cy="18189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21"/>
          <p:cNvSpPr>
            <a:spLocks noChangeArrowheads="1"/>
          </p:cNvSpPr>
          <p:nvPr userDrawn="1"/>
        </p:nvSpPr>
        <p:spPr bwMode="auto">
          <a:xfrm flipH="1">
            <a:off x="7660542" y="5718171"/>
            <a:ext cx="4531458" cy="18189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634729" y="2602886"/>
            <a:ext cx="4288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谢谢观看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349998" y="4384845"/>
            <a:ext cx="5773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 userDrawn="1"/>
        </p:nvSpPr>
        <p:spPr>
          <a:xfrm>
            <a:off x="9879748" y="458427"/>
            <a:ext cx="1877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守护天机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>
            <a:off x="8147690" y="461880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河北中车数智科技有限公司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295995" y="133020"/>
            <a:ext cx="2749035" cy="934920"/>
            <a:chOff x="633" y="230"/>
            <a:chExt cx="1226" cy="417"/>
          </a:xfrm>
        </p:grpSpPr>
        <p:sp>
          <p:nvSpPr>
            <p:cNvPr id="10" name="Freeform 5"/>
            <p:cNvSpPr/>
            <p:nvPr/>
          </p:nvSpPr>
          <p:spPr bwMode="auto">
            <a:xfrm>
              <a:off x="1157" y="454"/>
              <a:ext cx="158" cy="167"/>
            </a:xfrm>
            <a:custGeom>
              <a:avLst/>
              <a:gdLst>
                <a:gd name="T0" fmla="*/ 0 w 31"/>
                <a:gd name="T1" fmla="*/ 13 h 32"/>
                <a:gd name="T2" fmla="*/ 0 w 31"/>
                <a:gd name="T3" fmla="*/ 19 h 32"/>
                <a:gd name="T4" fmla="*/ 17 w 31"/>
                <a:gd name="T5" fmla="*/ 32 h 32"/>
                <a:gd name="T6" fmla="*/ 31 w 31"/>
                <a:gd name="T7" fmla="*/ 32 h 32"/>
                <a:gd name="T8" fmla="*/ 31 w 31"/>
                <a:gd name="T9" fmla="*/ 26 h 32"/>
                <a:gd name="T10" fmla="*/ 18 w 31"/>
                <a:gd name="T11" fmla="*/ 26 h 32"/>
                <a:gd name="T12" fmla="*/ 9 w 31"/>
                <a:gd name="T13" fmla="*/ 19 h 32"/>
                <a:gd name="T14" fmla="*/ 9 w 31"/>
                <a:gd name="T15" fmla="*/ 13 h 32"/>
                <a:gd name="T16" fmla="*/ 18 w 31"/>
                <a:gd name="T17" fmla="*/ 6 h 32"/>
                <a:gd name="T18" fmla="*/ 31 w 31"/>
                <a:gd name="T19" fmla="*/ 6 h 32"/>
                <a:gd name="T20" fmla="*/ 31 w 31"/>
                <a:gd name="T21" fmla="*/ 0 h 32"/>
                <a:gd name="T22" fmla="*/ 17 w 31"/>
                <a:gd name="T23" fmla="*/ 0 h 32"/>
                <a:gd name="T24" fmla="*/ 0 w 31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2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4" y="32"/>
                    <a:pt x="17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21" y="26"/>
                    <a:pt x="18" y="26"/>
                  </a:cubicBezTo>
                  <a:cubicBezTo>
                    <a:pt x="12" y="26"/>
                    <a:pt x="9" y="22"/>
                    <a:pt x="9" y="1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0"/>
                    <a:pt x="12" y="6"/>
                    <a:pt x="18" y="6"/>
                  </a:cubicBezTo>
                  <a:cubicBezTo>
                    <a:pt x="21" y="6"/>
                    <a:pt x="31" y="6"/>
                    <a:pt x="31" y="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1706" y="454"/>
              <a:ext cx="153" cy="167"/>
            </a:xfrm>
            <a:custGeom>
              <a:avLst/>
              <a:gdLst>
                <a:gd name="T0" fmla="*/ 17 w 30"/>
                <a:gd name="T1" fmla="*/ 6 h 32"/>
                <a:gd name="T2" fmla="*/ 30 w 30"/>
                <a:gd name="T3" fmla="*/ 6 h 32"/>
                <a:gd name="T4" fmla="*/ 30 w 30"/>
                <a:gd name="T5" fmla="*/ 0 h 32"/>
                <a:gd name="T6" fmla="*/ 17 w 30"/>
                <a:gd name="T7" fmla="*/ 0 h 32"/>
                <a:gd name="T8" fmla="*/ 0 w 30"/>
                <a:gd name="T9" fmla="*/ 13 h 32"/>
                <a:gd name="T10" fmla="*/ 0 w 30"/>
                <a:gd name="T11" fmla="*/ 19 h 32"/>
                <a:gd name="T12" fmla="*/ 17 w 30"/>
                <a:gd name="T13" fmla="*/ 32 h 32"/>
                <a:gd name="T14" fmla="*/ 30 w 30"/>
                <a:gd name="T15" fmla="*/ 32 h 32"/>
                <a:gd name="T16" fmla="*/ 30 w 30"/>
                <a:gd name="T17" fmla="*/ 26 h 32"/>
                <a:gd name="T18" fmla="*/ 17 w 30"/>
                <a:gd name="T19" fmla="*/ 26 h 32"/>
                <a:gd name="T20" fmla="*/ 8 w 30"/>
                <a:gd name="T21" fmla="*/ 19 h 32"/>
                <a:gd name="T22" fmla="*/ 8 w 30"/>
                <a:gd name="T23" fmla="*/ 13 h 32"/>
                <a:gd name="T24" fmla="*/ 17 w 30"/>
                <a:gd name="T2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2">
                  <a:moveTo>
                    <a:pt x="17" y="6"/>
                  </a:moveTo>
                  <a:cubicBezTo>
                    <a:pt x="21" y="6"/>
                    <a:pt x="30" y="6"/>
                    <a:pt x="30" y="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" y="0"/>
                    <a:pt x="0" y="6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3" y="32"/>
                    <a:pt x="17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21" y="26"/>
                    <a:pt x="17" y="26"/>
                  </a:cubicBezTo>
                  <a:cubicBezTo>
                    <a:pt x="11" y="26"/>
                    <a:pt x="8" y="22"/>
                    <a:pt x="8" y="1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1" y="6"/>
                    <a:pt x="1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1335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4 w 33"/>
                <a:gd name="T17" fmla="*/ 10 h 32"/>
                <a:gd name="T18" fmla="*/ 24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4" y="8"/>
                    <a:pt x="24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1523" y="454"/>
              <a:ext cx="168" cy="167"/>
            </a:xfrm>
            <a:custGeom>
              <a:avLst/>
              <a:gdLst>
                <a:gd name="T0" fmla="*/ 32 w 33"/>
                <a:gd name="T1" fmla="*/ 12 h 32"/>
                <a:gd name="T2" fmla="*/ 32 w 33"/>
                <a:gd name="T3" fmla="*/ 9 h 32"/>
                <a:gd name="T4" fmla="*/ 18 w 33"/>
                <a:gd name="T5" fmla="*/ 0 h 32"/>
                <a:gd name="T6" fmla="*/ 0 w 33"/>
                <a:gd name="T7" fmla="*/ 0 h 32"/>
                <a:gd name="T8" fmla="*/ 0 w 33"/>
                <a:gd name="T9" fmla="*/ 32 h 32"/>
                <a:gd name="T10" fmla="*/ 9 w 33"/>
                <a:gd name="T11" fmla="*/ 32 h 32"/>
                <a:gd name="T12" fmla="*/ 9 w 33"/>
                <a:gd name="T13" fmla="*/ 6 h 32"/>
                <a:gd name="T14" fmla="*/ 18 w 33"/>
                <a:gd name="T15" fmla="*/ 6 h 32"/>
                <a:gd name="T16" fmla="*/ 23 w 33"/>
                <a:gd name="T17" fmla="*/ 10 h 32"/>
                <a:gd name="T18" fmla="*/ 23 w 33"/>
                <a:gd name="T19" fmla="*/ 12 h 32"/>
                <a:gd name="T20" fmla="*/ 18 w 33"/>
                <a:gd name="T21" fmla="*/ 16 h 32"/>
                <a:gd name="T22" fmla="*/ 13 w 33"/>
                <a:gd name="T23" fmla="*/ 16 h 32"/>
                <a:gd name="T24" fmla="*/ 13 w 33"/>
                <a:gd name="T25" fmla="*/ 18 h 32"/>
                <a:gd name="T26" fmla="*/ 22 w 33"/>
                <a:gd name="T27" fmla="*/ 32 h 32"/>
                <a:gd name="T28" fmla="*/ 33 w 33"/>
                <a:gd name="T29" fmla="*/ 32 h 32"/>
                <a:gd name="T30" fmla="*/ 25 w 33"/>
                <a:gd name="T31" fmla="*/ 20 h 32"/>
                <a:gd name="T32" fmla="*/ 32 w 33"/>
                <a:gd name="T3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32" y="12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5"/>
                    <a:pt x="30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3" y="6"/>
                    <a:pt x="23" y="8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6"/>
                    <a:pt x="18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0" y="19"/>
                    <a:pt x="32" y="16"/>
                    <a:pt x="32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729" y="417"/>
              <a:ext cx="77" cy="47"/>
            </a:xfrm>
            <a:custGeom>
              <a:avLst/>
              <a:gdLst>
                <a:gd name="T0" fmla="*/ 2 w 15"/>
                <a:gd name="T1" fmla="*/ 0 h 9"/>
                <a:gd name="T2" fmla="*/ 0 w 15"/>
                <a:gd name="T3" fmla="*/ 1 h 9"/>
                <a:gd name="T4" fmla="*/ 0 w 15"/>
                <a:gd name="T5" fmla="*/ 8 h 9"/>
                <a:gd name="T6" fmla="*/ 2 w 15"/>
                <a:gd name="T7" fmla="*/ 9 h 9"/>
                <a:gd name="T8" fmla="*/ 15 w 15"/>
                <a:gd name="T9" fmla="*/ 9 h 9"/>
                <a:gd name="T10" fmla="*/ 15 w 15"/>
                <a:gd name="T11" fmla="*/ 0 h 9"/>
                <a:gd name="T12" fmla="*/ 2 w 1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862" y="417"/>
              <a:ext cx="71" cy="47"/>
            </a:xfrm>
            <a:custGeom>
              <a:avLst/>
              <a:gdLst>
                <a:gd name="T0" fmla="*/ 13 w 14"/>
                <a:gd name="T1" fmla="*/ 0 h 9"/>
                <a:gd name="T2" fmla="*/ 14 w 14"/>
                <a:gd name="T3" fmla="*/ 1 h 9"/>
                <a:gd name="T4" fmla="*/ 14 w 14"/>
                <a:gd name="T5" fmla="*/ 8 h 9"/>
                <a:gd name="T6" fmla="*/ 13 w 14"/>
                <a:gd name="T7" fmla="*/ 9 h 9"/>
                <a:gd name="T8" fmla="*/ 0 w 14"/>
                <a:gd name="T9" fmla="*/ 9 h 9"/>
                <a:gd name="T10" fmla="*/ 0 w 14"/>
                <a:gd name="T11" fmla="*/ 0 h 9"/>
                <a:gd name="T12" fmla="*/ 13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633" y="334"/>
              <a:ext cx="173" cy="214"/>
            </a:xfrm>
            <a:custGeom>
              <a:avLst/>
              <a:gdLst>
                <a:gd name="T0" fmla="*/ 11 w 34"/>
                <a:gd name="T1" fmla="*/ 12 h 41"/>
                <a:gd name="T2" fmla="*/ 15 w 34"/>
                <a:gd name="T3" fmla="*/ 8 h 41"/>
                <a:gd name="T4" fmla="*/ 34 w 34"/>
                <a:gd name="T5" fmla="*/ 8 h 41"/>
                <a:gd name="T6" fmla="*/ 34 w 34"/>
                <a:gd name="T7" fmla="*/ 0 h 41"/>
                <a:gd name="T8" fmla="*/ 12 w 34"/>
                <a:gd name="T9" fmla="*/ 0 h 41"/>
                <a:gd name="T10" fmla="*/ 0 w 34"/>
                <a:gd name="T11" fmla="*/ 11 h 41"/>
                <a:gd name="T12" fmla="*/ 0 w 34"/>
                <a:gd name="T13" fmla="*/ 30 h 41"/>
                <a:gd name="T14" fmla="*/ 12 w 34"/>
                <a:gd name="T15" fmla="*/ 41 h 41"/>
                <a:gd name="T16" fmla="*/ 34 w 34"/>
                <a:gd name="T17" fmla="*/ 41 h 41"/>
                <a:gd name="T18" fmla="*/ 34 w 34"/>
                <a:gd name="T19" fmla="*/ 32 h 41"/>
                <a:gd name="T20" fmla="*/ 15 w 34"/>
                <a:gd name="T21" fmla="*/ 32 h 41"/>
                <a:gd name="T22" fmla="*/ 11 w 34"/>
                <a:gd name="T23" fmla="*/ 28 h 41"/>
                <a:gd name="T24" fmla="*/ 11 w 34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1">
                  <a:moveTo>
                    <a:pt x="11" y="12"/>
                  </a:moveTo>
                  <a:cubicBezTo>
                    <a:pt x="11" y="10"/>
                    <a:pt x="13" y="8"/>
                    <a:pt x="1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5" y="41"/>
                    <a:pt x="12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1" y="28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12"/>
            <p:cNvSpPr/>
            <p:nvPr/>
          </p:nvSpPr>
          <p:spPr bwMode="auto">
            <a:xfrm>
              <a:off x="862" y="334"/>
              <a:ext cx="168" cy="214"/>
            </a:xfrm>
            <a:custGeom>
              <a:avLst/>
              <a:gdLst>
                <a:gd name="T0" fmla="*/ 23 w 33"/>
                <a:gd name="T1" fmla="*/ 12 h 41"/>
                <a:gd name="T2" fmla="*/ 19 w 33"/>
                <a:gd name="T3" fmla="*/ 8 h 41"/>
                <a:gd name="T4" fmla="*/ 0 w 33"/>
                <a:gd name="T5" fmla="*/ 8 h 41"/>
                <a:gd name="T6" fmla="*/ 0 w 33"/>
                <a:gd name="T7" fmla="*/ 0 h 41"/>
                <a:gd name="T8" fmla="*/ 22 w 33"/>
                <a:gd name="T9" fmla="*/ 0 h 41"/>
                <a:gd name="T10" fmla="*/ 33 w 33"/>
                <a:gd name="T11" fmla="*/ 11 h 41"/>
                <a:gd name="T12" fmla="*/ 33 w 33"/>
                <a:gd name="T13" fmla="*/ 30 h 41"/>
                <a:gd name="T14" fmla="*/ 22 w 33"/>
                <a:gd name="T15" fmla="*/ 41 h 41"/>
                <a:gd name="T16" fmla="*/ 0 w 33"/>
                <a:gd name="T17" fmla="*/ 41 h 41"/>
                <a:gd name="T18" fmla="*/ 0 w 33"/>
                <a:gd name="T19" fmla="*/ 32 h 41"/>
                <a:gd name="T20" fmla="*/ 19 w 33"/>
                <a:gd name="T21" fmla="*/ 32 h 41"/>
                <a:gd name="T22" fmla="*/ 23 w 33"/>
                <a:gd name="T23" fmla="*/ 28 h 41"/>
                <a:gd name="T24" fmla="*/ 23 w 33"/>
                <a:gd name="T25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1">
                  <a:moveTo>
                    <a:pt x="23" y="12"/>
                  </a:moveTo>
                  <a:cubicBezTo>
                    <a:pt x="23" y="10"/>
                    <a:pt x="21" y="8"/>
                    <a:pt x="19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33" y="5"/>
                    <a:pt x="33" y="1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6"/>
                    <a:pt x="28" y="41"/>
                    <a:pt x="2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3" y="31"/>
                    <a:pt x="23" y="28"/>
                  </a:cubicBezTo>
                  <a:lnTo>
                    <a:pt x="23" y="12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13"/>
            <p:cNvSpPr/>
            <p:nvPr/>
          </p:nvSpPr>
          <p:spPr bwMode="auto">
            <a:xfrm>
              <a:off x="633" y="230"/>
              <a:ext cx="402" cy="78"/>
            </a:xfrm>
            <a:custGeom>
              <a:avLst/>
              <a:gdLst>
                <a:gd name="T0" fmla="*/ 229 w 402"/>
                <a:gd name="T1" fmla="*/ 31 h 78"/>
                <a:gd name="T2" fmla="*/ 229 w 402"/>
                <a:gd name="T3" fmla="*/ 0 h 78"/>
                <a:gd name="T4" fmla="*/ 173 w 402"/>
                <a:gd name="T5" fmla="*/ 0 h 78"/>
                <a:gd name="T6" fmla="*/ 173 w 402"/>
                <a:gd name="T7" fmla="*/ 31 h 78"/>
                <a:gd name="T8" fmla="*/ 0 w 402"/>
                <a:gd name="T9" fmla="*/ 31 h 78"/>
                <a:gd name="T10" fmla="*/ 0 w 402"/>
                <a:gd name="T11" fmla="*/ 78 h 78"/>
                <a:gd name="T12" fmla="*/ 402 w 402"/>
                <a:gd name="T13" fmla="*/ 78 h 78"/>
                <a:gd name="T14" fmla="*/ 402 w 402"/>
                <a:gd name="T15" fmla="*/ 31 h 78"/>
                <a:gd name="T16" fmla="*/ 229 w 402"/>
                <a:gd name="T17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8">
                  <a:moveTo>
                    <a:pt x="229" y="31"/>
                  </a:moveTo>
                  <a:lnTo>
                    <a:pt x="229" y="0"/>
                  </a:lnTo>
                  <a:lnTo>
                    <a:pt x="173" y="0"/>
                  </a:lnTo>
                  <a:lnTo>
                    <a:pt x="173" y="31"/>
                  </a:lnTo>
                  <a:lnTo>
                    <a:pt x="0" y="31"/>
                  </a:lnTo>
                  <a:lnTo>
                    <a:pt x="0" y="78"/>
                  </a:lnTo>
                  <a:lnTo>
                    <a:pt x="402" y="78"/>
                  </a:lnTo>
                  <a:lnTo>
                    <a:pt x="402" y="31"/>
                  </a:lnTo>
                  <a:lnTo>
                    <a:pt x="229" y="31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14"/>
            <p:cNvSpPr/>
            <p:nvPr/>
          </p:nvSpPr>
          <p:spPr bwMode="auto">
            <a:xfrm>
              <a:off x="633" y="574"/>
              <a:ext cx="402" cy="73"/>
            </a:xfrm>
            <a:custGeom>
              <a:avLst/>
              <a:gdLst>
                <a:gd name="T0" fmla="*/ 229 w 402"/>
                <a:gd name="T1" fmla="*/ 47 h 73"/>
                <a:gd name="T2" fmla="*/ 229 w 402"/>
                <a:gd name="T3" fmla="*/ 73 h 73"/>
                <a:gd name="T4" fmla="*/ 173 w 402"/>
                <a:gd name="T5" fmla="*/ 73 h 73"/>
                <a:gd name="T6" fmla="*/ 173 w 402"/>
                <a:gd name="T7" fmla="*/ 47 h 73"/>
                <a:gd name="T8" fmla="*/ 0 w 402"/>
                <a:gd name="T9" fmla="*/ 47 h 73"/>
                <a:gd name="T10" fmla="*/ 0 w 402"/>
                <a:gd name="T11" fmla="*/ 0 h 73"/>
                <a:gd name="T12" fmla="*/ 402 w 402"/>
                <a:gd name="T13" fmla="*/ 0 h 73"/>
                <a:gd name="T14" fmla="*/ 402 w 402"/>
                <a:gd name="T15" fmla="*/ 47 h 73"/>
                <a:gd name="T16" fmla="*/ 229 w 402"/>
                <a:gd name="T17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73">
                  <a:moveTo>
                    <a:pt x="229" y="47"/>
                  </a:moveTo>
                  <a:lnTo>
                    <a:pt x="229" y="73"/>
                  </a:lnTo>
                  <a:lnTo>
                    <a:pt x="173" y="73"/>
                  </a:lnTo>
                  <a:lnTo>
                    <a:pt x="17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402" y="0"/>
                  </a:lnTo>
                  <a:lnTo>
                    <a:pt x="402" y="47"/>
                  </a:lnTo>
                  <a:lnTo>
                    <a:pt x="229" y="47"/>
                  </a:lnTo>
                  <a:close/>
                </a:path>
              </a:pathLst>
            </a:custGeom>
            <a:solidFill>
              <a:srgbClr val="C70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15"/>
            <p:cNvSpPr>
              <a:spLocks noEditPoints="1"/>
            </p:cNvSpPr>
            <p:nvPr/>
          </p:nvSpPr>
          <p:spPr bwMode="auto">
            <a:xfrm>
              <a:off x="1157" y="261"/>
              <a:ext cx="152" cy="151"/>
            </a:xfrm>
            <a:custGeom>
              <a:avLst/>
              <a:gdLst>
                <a:gd name="T0" fmla="*/ 26 w 30"/>
                <a:gd name="T1" fmla="*/ 5 h 29"/>
                <a:gd name="T2" fmla="*/ 17 w 30"/>
                <a:gd name="T3" fmla="*/ 5 h 29"/>
                <a:gd name="T4" fmla="*/ 17 w 30"/>
                <a:gd name="T5" fmla="*/ 0 h 29"/>
                <a:gd name="T6" fmla="*/ 12 w 30"/>
                <a:gd name="T7" fmla="*/ 0 h 29"/>
                <a:gd name="T8" fmla="*/ 12 w 30"/>
                <a:gd name="T9" fmla="*/ 5 h 29"/>
                <a:gd name="T10" fmla="*/ 0 w 30"/>
                <a:gd name="T11" fmla="*/ 5 h 29"/>
                <a:gd name="T12" fmla="*/ 0 w 30"/>
                <a:gd name="T13" fmla="*/ 22 h 29"/>
                <a:gd name="T14" fmla="*/ 12 w 30"/>
                <a:gd name="T15" fmla="*/ 22 h 29"/>
                <a:gd name="T16" fmla="*/ 12 w 30"/>
                <a:gd name="T17" fmla="*/ 29 h 29"/>
                <a:gd name="T18" fmla="*/ 17 w 30"/>
                <a:gd name="T19" fmla="*/ 29 h 29"/>
                <a:gd name="T20" fmla="*/ 17 w 30"/>
                <a:gd name="T21" fmla="*/ 22 h 29"/>
                <a:gd name="T22" fmla="*/ 30 w 30"/>
                <a:gd name="T23" fmla="*/ 22 h 29"/>
                <a:gd name="T24" fmla="*/ 30 w 30"/>
                <a:gd name="T25" fmla="*/ 9 h 29"/>
                <a:gd name="T26" fmla="*/ 26 w 30"/>
                <a:gd name="T27" fmla="*/ 5 h 29"/>
                <a:gd name="T28" fmla="*/ 12 w 30"/>
                <a:gd name="T29" fmla="*/ 18 h 29"/>
                <a:gd name="T30" fmla="*/ 5 w 30"/>
                <a:gd name="T31" fmla="*/ 18 h 29"/>
                <a:gd name="T32" fmla="*/ 5 w 30"/>
                <a:gd name="T33" fmla="*/ 8 h 29"/>
                <a:gd name="T34" fmla="*/ 12 w 30"/>
                <a:gd name="T35" fmla="*/ 8 h 29"/>
                <a:gd name="T36" fmla="*/ 12 w 30"/>
                <a:gd name="T37" fmla="*/ 18 h 29"/>
                <a:gd name="T38" fmla="*/ 24 w 30"/>
                <a:gd name="T39" fmla="*/ 18 h 29"/>
                <a:gd name="T40" fmla="*/ 17 w 30"/>
                <a:gd name="T41" fmla="*/ 18 h 29"/>
                <a:gd name="T42" fmla="*/ 17 w 30"/>
                <a:gd name="T43" fmla="*/ 8 h 29"/>
                <a:gd name="T44" fmla="*/ 23 w 30"/>
                <a:gd name="T45" fmla="*/ 8 h 29"/>
                <a:gd name="T46" fmla="*/ 24 w 30"/>
                <a:gd name="T47" fmla="*/ 10 h 29"/>
                <a:gd name="T48" fmla="*/ 24 w 30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29">
                  <a:moveTo>
                    <a:pt x="26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13"/>
                    <a:pt x="30" y="9"/>
                  </a:cubicBezTo>
                  <a:cubicBezTo>
                    <a:pt x="30" y="6"/>
                    <a:pt x="28" y="5"/>
                    <a:pt x="26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3" y="8"/>
                  </a:cubicBezTo>
                  <a:cubicBezTo>
                    <a:pt x="24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16"/>
            <p:cNvSpPr>
              <a:spLocks noEditPoints="1"/>
            </p:cNvSpPr>
            <p:nvPr/>
          </p:nvSpPr>
          <p:spPr bwMode="auto">
            <a:xfrm>
              <a:off x="1528" y="261"/>
              <a:ext cx="148" cy="151"/>
            </a:xfrm>
            <a:custGeom>
              <a:avLst/>
              <a:gdLst>
                <a:gd name="T0" fmla="*/ 25 w 29"/>
                <a:gd name="T1" fmla="*/ 5 h 29"/>
                <a:gd name="T2" fmla="*/ 17 w 29"/>
                <a:gd name="T3" fmla="*/ 5 h 29"/>
                <a:gd name="T4" fmla="*/ 17 w 29"/>
                <a:gd name="T5" fmla="*/ 0 h 29"/>
                <a:gd name="T6" fmla="*/ 12 w 29"/>
                <a:gd name="T7" fmla="*/ 0 h 29"/>
                <a:gd name="T8" fmla="*/ 12 w 29"/>
                <a:gd name="T9" fmla="*/ 5 h 29"/>
                <a:gd name="T10" fmla="*/ 0 w 29"/>
                <a:gd name="T11" fmla="*/ 5 h 29"/>
                <a:gd name="T12" fmla="*/ 0 w 29"/>
                <a:gd name="T13" fmla="*/ 22 h 29"/>
                <a:gd name="T14" fmla="*/ 12 w 29"/>
                <a:gd name="T15" fmla="*/ 22 h 29"/>
                <a:gd name="T16" fmla="*/ 12 w 29"/>
                <a:gd name="T17" fmla="*/ 29 h 29"/>
                <a:gd name="T18" fmla="*/ 17 w 29"/>
                <a:gd name="T19" fmla="*/ 29 h 29"/>
                <a:gd name="T20" fmla="*/ 17 w 29"/>
                <a:gd name="T21" fmla="*/ 22 h 29"/>
                <a:gd name="T22" fmla="*/ 29 w 29"/>
                <a:gd name="T23" fmla="*/ 22 h 29"/>
                <a:gd name="T24" fmla="*/ 29 w 29"/>
                <a:gd name="T25" fmla="*/ 9 h 29"/>
                <a:gd name="T26" fmla="*/ 25 w 29"/>
                <a:gd name="T27" fmla="*/ 5 h 29"/>
                <a:gd name="T28" fmla="*/ 12 w 29"/>
                <a:gd name="T29" fmla="*/ 18 h 29"/>
                <a:gd name="T30" fmla="*/ 5 w 29"/>
                <a:gd name="T31" fmla="*/ 18 h 29"/>
                <a:gd name="T32" fmla="*/ 5 w 29"/>
                <a:gd name="T33" fmla="*/ 8 h 29"/>
                <a:gd name="T34" fmla="*/ 12 w 29"/>
                <a:gd name="T35" fmla="*/ 8 h 29"/>
                <a:gd name="T36" fmla="*/ 12 w 29"/>
                <a:gd name="T37" fmla="*/ 18 h 29"/>
                <a:gd name="T38" fmla="*/ 24 w 29"/>
                <a:gd name="T39" fmla="*/ 18 h 29"/>
                <a:gd name="T40" fmla="*/ 17 w 29"/>
                <a:gd name="T41" fmla="*/ 18 h 29"/>
                <a:gd name="T42" fmla="*/ 17 w 29"/>
                <a:gd name="T43" fmla="*/ 8 h 29"/>
                <a:gd name="T44" fmla="*/ 22 w 29"/>
                <a:gd name="T45" fmla="*/ 8 h 29"/>
                <a:gd name="T46" fmla="*/ 24 w 29"/>
                <a:gd name="T47" fmla="*/ 10 h 29"/>
                <a:gd name="T48" fmla="*/ 24 w 29"/>
                <a:gd name="T4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29">
                  <a:moveTo>
                    <a:pt x="25" y="5"/>
                  </a:moveTo>
                  <a:cubicBezTo>
                    <a:pt x="23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13"/>
                    <a:pt x="29" y="9"/>
                  </a:cubicBezTo>
                  <a:cubicBezTo>
                    <a:pt x="29" y="6"/>
                    <a:pt x="27" y="5"/>
                    <a:pt x="25" y="5"/>
                  </a:cubicBezTo>
                  <a:close/>
                  <a:moveTo>
                    <a:pt x="12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18"/>
                  </a:lnTo>
                  <a:close/>
                  <a:moveTo>
                    <a:pt x="24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21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2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17"/>
            <p:cNvSpPr/>
            <p:nvPr/>
          </p:nvSpPr>
          <p:spPr bwMode="auto">
            <a:xfrm>
              <a:off x="1370" y="292"/>
              <a:ext cx="92" cy="89"/>
            </a:xfrm>
            <a:custGeom>
              <a:avLst/>
              <a:gdLst>
                <a:gd name="T0" fmla="*/ 0 w 92"/>
                <a:gd name="T1" fmla="*/ 89 h 89"/>
                <a:gd name="T2" fmla="*/ 0 w 92"/>
                <a:gd name="T3" fmla="*/ 73 h 89"/>
                <a:gd name="T4" fmla="*/ 36 w 92"/>
                <a:gd name="T5" fmla="*/ 73 h 89"/>
                <a:gd name="T6" fmla="*/ 36 w 92"/>
                <a:gd name="T7" fmla="*/ 52 h 89"/>
                <a:gd name="T8" fmla="*/ 6 w 92"/>
                <a:gd name="T9" fmla="*/ 52 h 89"/>
                <a:gd name="T10" fmla="*/ 6 w 92"/>
                <a:gd name="T11" fmla="*/ 37 h 89"/>
                <a:gd name="T12" fmla="*/ 36 w 92"/>
                <a:gd name="T13" fmla="*/ 37 h 89"/>
                <a:gd name="T14" fmla="*/ 36 w 92"/>
                <a:gd name="T15" fmla="*/ 16 h 89"/>
                <a:gd name="T16" fmla="*/ 0 w 92"/>
                <a:gd name="T17" fmla="*/ 16 h 89"/>
                <a:gd name="T18" fmla="*/ 0 w 92"/>
                <a:gd name="T19" fmla="*/ 0 h 89"/>
                <a:gd name="T20" fmla="*/ 92 w 92"/>
                <a:gd name="T21" fmla="*/ 0 h 89"/>
                <a:gd name="T22" fmla="*/ 92 w 92"/>
                <a:gd name="T23" fmla="*/ 16 h 89"/>
                <a:gd name="T24" fmla="*/ 56 w 92"/>
                <a:gd name="T25" fmla="*/ 16 h 89"/>
                <a:gd name="T26" fmla="*/ 56 w 92"/>
                <a:gd name="T27" fmla="*/ 37 h 89"/>
                <a:gd name="T28" fmla="*/ 87 w 92"/>
                <a:gd name="T29" fmla="*/ 37 h 89"/>
                <a:gd name="T30" fmla="*/ 87 w 92"/>
                <a:gd name="T31" fmla="*/ 52 h 89"/>
                <a:gd name="T32" fmla="*/ 56 w 92"/>
                <a:gd name="T33" fmla="*/ 52 h 89"/>
                <a:gd name="T34" fmla="*/ 56 w 92"/>
                <a:gd name="T35" fmla="*/ 73 h 89"/>
                <a:gd name="T36" fmla="*/ 72 w 92"/>
                <a:gd name="T37" fmla="*/ 73 h 89"/>
                <a:gd name="T38" fmla="*/ 72 w 92"/>
                <a:gd name="T39" fmla="*/ 63 h 89"/>
                <a:gd name="T40" fmla="*/ 92 w 92"/>
                <a:gd name="T41" fmla="*/ 63 h 89"/>
                <a:gd name="T42" fmla="*/ 92 w 92"/>
                <a:gd name="T43" fmla="*/ 89 h 89"/>
                <a:gd name="T44" fmla="*/ 0 w 92"/>
                <a:gd name="T4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9">
                  <a:moveTo>
                    <a:pt x="0" y="89"/>
                  </a:moveTo>
                  <a:lnTo>
                    <a:pt x="0" y="73"/>
                  </a:lnTo>
                  <a:lnTo>
                    <a:pt x="36" y="73"/>
                  </a:lnTo>
                  <a:lnTo>
                    <a:pt x="36" y="52"/>
                  </a:lnTo>
                  <a:lnTo>
                    <a:pt x="6" y="52"/>
                  </a:lnTo>
                  <a:lnTo>
                    <a:pt x="6" y="37"/>
                  </a:lnTo>
                  <a:lnTo>
                    <a:pt x="36" y="37"/>
                  </a:lnTo>
                  <a:lnTo>
                    <a:pt x="3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6"/>
                  </a:lnTo>
                  <a:lnTo>
                    <a:pt x="56" y="16"/>
                  </a:lnTo>
                  <a:lnTo>
                    <a:pt x="56" y="37"/>
                  </a:lnTo>
                  <a:lnTo>
                    <a:pt x="87" y="37"/>
                  </a:lnTo>
                  <a:lnTo>
                    <a:pt x="87" y="52"/>
                  </a:lnTo>
                  <a:lnTo>
                    <a:pt x="56" y="52"/>
                  </a:lnTo>
                  <a:lnTo>
                    <a:pt x="56" y="73"/>
                  </a:lnTo>
                  <a:lnTo>
                    <a:pt x="72" y="73"/>
                  </a:lnTo>
                  <a:lnTo>
                    <a:pt x="72" y="63"/>
                  </a:lnTo>
                  <a:lnTo>
                    <a:pt x="92" y="63"/>
                  </a:lnTo>
                  <a:lnTo>
                    <a:pt x="92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18"/>
            <p:cNvSpPr>
              <a:spLocks noEditPoints="1"/>
            </p:cNvSpPr>
            <p:nvPr/>
          </p:nvSpPr>
          <p:spPr bwMode="auto">
            <a:xfrm>
              <a:off x="1340" y="261"/>
              <a:ext cx="153" cy="151"/>
            </a:xfrm>
            <a:custGeom>
              <a:avLst/>
              <a:gdLst>
                <a:gd name="T0" fmla="*/ 26 w 30"/>
                <a:gd name="T1" fmla="*/ 0 h 29"/>
                <a:gd name="T2" fmla="*/ 0 w 30"/>
                <a:gd name="T3" fmla="*/ 0 h 29"/>
                <a:gd name="T4" fmla="*/ 0 w 30"/>
                <a:gd name="T5" fmla="*/ 29 h 29"/>
                <a:gd name="T6" fmla="*/ 30 w 30"/>
                <a:gd name="T7" fmla="*/ 29 h 29"/>
                <a:gd name="T8" fmla="*/ 30 w 30"/>
                <a:gd name="T9" fmla="*/ 4 h 29"/>
                <a:gd name="T10" fmla="*/ 26 w 30"/>
                <a:gd name="T11" fmla="*/ 0 h 29"/>
                <a:gd name="T12" fmla="*/ 25 w 30"/>
                <a:gd name="T13" fmla="*/ 26 h 29"/>
                <a:gd name="T14" fmla="*/ 5 w 30"/>
                <a:gd name="T15" fmla="*/ 26 h 29"/>
                <a:gd name="T16" fmla="*/ 5 w 30"/>
                <a:gd name="T17" fmla="*/ 4 h 29"/>
                <a:gd name="T18" fmla="*/ 24 w 30"/>
                <a:gd name="T19" fmla="*/ 4 h 29"/>
                <a:gd name="T20" fmla="*/ 25 w 30"/>
                <a:gd name="T21" fmla="*/ 5 h 29"/>
                <a:gd name="T22" fmla="*/ 25 w 30"/>
                <a:gd name="T2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9">
                  <a:moveTo>
                    <a:pt x="26" y="0"/>
                  </a:moveTo>
                  <a:cubicBezTo>
                    <a:pt x="26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5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  <a:close/>
                  <a:moveTo>
                    <a:pt x="25" y="26"/>
                  </a:moveTo>
                  <a:cubicBezTo>
                    <a:pt x="5" y="26"/>
                    <a:pt x="5" y="26"/>
                    <a:pt x="5" y="2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5"/>
                  </a:cubicBez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19"/>
            <p:cNvSpPr/>
            <p:nvPr/>
          </p:nvSpPr>
          <p:spPr bwMode="auto">
            <a:xfrm>
              <a:off x="1711" y="261"/>
              <a:ext cx="148" cy="151"/>
            </a:xfrm>
            <a:custGeom>
              <a:avLst/>
              <a:gdLst>
                <a:gd name="T0" fmla="*/ 18 w 29"/>
                <a:gd name="T1" fmla="*/ 21 h 29"/>
                <a:gd name="T2" fmla="*/ 18 w 29"/>
                <a:gd name="T3" fmla="*/ 17 h 29"/>
                <a:gd name="T4" fmla="*/ 28 w 29"/>
                <a:gd name="T5" fmla="*/ 17 h 29"/>
                <a:gd name="T6" fmla="*/ 28 w 29"/>
                <a:gd name="T7" fmla="*/ 13 h 29"/>
                <a:gd name="T8" fmla="*/ 18 w 29"/>
                <a:gd name="T9" fmla="*/ 13 h 29"/>
                <a:gd name="T10" fmla="*/ 18 w 29"/>
                <a:gd name="T11" fmla="*/ 9 h 29"/>
                <a:gd name="T12" fmla="*/ 13 w 29"/>
                <a:gd name="T13" fmla="*/ 9 h 29"/>
                <a:gd name="T14" fmla="*/ 13 w 29"/>
                <a:gd name="T15" fmla="*/ 13 h 29"/>
                <a:gd name="T16" fmla="*/ 6 w 29"/>
                <a:gd name="T17" fmla="*/ 13 h 29"/>
                <a:gd name="T18" fmla="*/ 10 w 29"/>
                <a:gd name="T19" fmla="*/ 6 h 29"/>
                <a:gd name="T20" fmla="*/ 29 w 29"/>
                <a:gd name="T21" fmla="*/ 6 h 29"/>
                <a:gd name="T22" fmla="*/ 29 w 29"/>
                <a:gd name="T23" fmla="*/ 3 h 29"/>
                <a:gd name="T24" fmla="*/ 12 w 29"/>
                <a:gd name="T25" fmla="*/ 3 h 29"/>
                <a:gd name="T26" fmla="*/ 14 w 29"/>
                <a:gd name="T27" fmla="*/ 0 h 29"/>
                <a:gd name="T28" fmla="*/ 8 w 29"/>
                <a:gd name="T29" fmla="*/ 0 h 29"/>
                <a:gd name="T30" fmla="*/ 7 w 29"/>
                <a:gd name="T31" fmla="*/ 3 h 29"/>
                <a:gd name="T32" fmla="*/ 0 w 29"/>
                <a:gd name="T33" fmla="*/ 3 h 29"/>
                <a:gd name="T34" fmla="*/ 0 w 29"/>
                <a:gd name="T35" fmla="*/ 6 h 29"/>
                <a:gd name="T36" fmla="*/ 5 w 29"/>
                <a:gd name="T37" fmla="*/ 6 h 29"/>
                <a:gd name="T38" fmla="*/ 1 w 29"/>
                <a:gd name="T39" fmla="*/ 12 h 29"/>
                <a:gd name="T40" fmla="*/ 1 w 29"/>
                <a:gd name="T41" fmla="*/ 14 h 29"/>
                <a:gd name="T42" fmla="*/ 1 w 29"/>
                <a:gd name="T43" fmla="*/ 17 h 29"/>
                <a:gd name="T44" fmla="*/ 13 w 29"/>
                <a:gd name="T45" fmla="*/ 17 h 29"/>
                <a:gd name="T46" fmla="*/ 13 w 29"/>
                <a:gd name="T47" fmla="*/ 21 h 29"/>
                <a:gd name="T48" fmla="*/ 0 w 29"/>
                <a:gd name="T49" fmla="*/ 21 h 29"/>
                <a:gd name="T50" fmla="*/ 0 w 29"/>
                <a:gd name="T51" fmla="*/ 24 h 29"/>
                <a:gd name="T52" fmla="*/ 13 w 29"/>
                <a:gd name="T53" fmla="*/ 24 h 29"/>
                <a:gd name="T54" fmla="*/ 13 w 29"/>
                <a:gd name="T55" fmla="*/ 29 h 29"/>
                <a:gd name="T56" fmla="*/ 18 w 29"/>
                <a:gd name="T57" fmla="*/ 29 h 29"/>
                <a:gd name="T58" fmla="*/ 18 w 29"/>
                <a:gd name="T59" fmla="*/ 24 h 29"/>
                <a:gd name="T60" fmla="*/ 29 w 29"/>
                <a:gd name="T61" fmla="*/ 24 h 29"/>
                <a:gd name="T62" fmla="*/ 29 w 29"/>
                <a:gd name="T63" fmla="*/ 21 h 29"/>
                <a:gd name="T64" fmla="*/ 18 w 29"/>
                <a:gd name="T6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" h="29">
                  <a:moveTo>
                    <a:pt x="18" y="21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1"/>
                    <a:pt x="29" y="21"/>
                    <a:pt x="29" y="21"/>
                  </a:cubicBezTo>
                  <a:lnTo>
                    <a:pt x="18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36" name="图片 35" descr="模糊的照片上写着字&#10;&#10;中度可信度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03" y="5609657"/>
            <a:ext cx="4886325" cy="1247775"/>
          </a:xfrm>
          <a:prstGeom prst="rect">
            <a:avLst/>
          </a:prstGeom>
        </p:spPr>
      </p:pic>
      <p:sp>
        <p:nvSpPr>
          <p:cNvPr id="37" name="灯片编号占位符 3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tags" Target="../tags/tag19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渗透测试实操</a:t>
            </a:r>
            <a:endParaRPr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/>
        <p:txBody>
          <a:bodyPr/>
          <a:p>
            <a:r>
              <a:rPr lang="en-US" altLang="zh-CN"/>
              <a:t>CMS Made Simple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idx="11"/>
          </p:nvPr>
        </p:nvSpPr>
        <p:spPr/>
        <p:txBody>
          <a:bodyPr/>
          <a:p>
            <a:r>
              <a:rPr lang="en-US" altLang="zh-CN"/>
              <a:t>2024</a:t>
            </a:r>
            <a:r>
              <a:t>年</a:t>
            </a:r>
            <a:r>
              <a:rPr lang="en-US"/>
              <a:t>12</a:t>
            </a:r>
            <a:r>
              <a:t>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26705" y="1399540"/>
            <a:ext cx="3289300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发现后台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323340"/>
            <a:ext cx="6976745" cy="5307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03945" y="1486535"/>
            <a:ext cx="3046730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发现版本号，查看对应系统漏洞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340" y="1577975"/>
            <a:ext cx="7630795" cy="417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9770" y="1390650"/>
            <a:ext cx="834961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使用</a:t>
            </a:r>
            <a:r>
              <a:rPr lang="en-US" altLang="zh-CN"/>
              <a:t>kali</a:t>
            </a:r>
            <a:r>
              <a:rPr lang="zh-CN" altLang="en-US"/>
              <a:t>查看</a:t>
            </a:r>
            <a:r>
              <a:rPr lang="en-US" altLang="zh-CN"/>
              <a:t>cms</a:t>
            </a:r>
            <a:r>
              <a:rPr lang="zh-CN" altLang="en-US"/>
              <a:t>漏洞信息，找到一个漏洞。下载对应的</a:t>
            </a:r>
            <a:r>
              <a:rPr lang="en-US" altLang="zh-CN"/>
              <a:t>exp</a:t>
            </a:r>
            <a:r>
              <a:rPr lang="zh-CN" altLang="en-US"/>
              <a:t>脚本进行测试。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520" y="2021205"/>
            <a:ext cx="7294880" cy="422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9770" y="1390650"/>
            <a:ext cx="834961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/>
              <a:t>msf </a:t>
            </a:r>
            <a:r>
              <a:rPr lang="zh-CN" altLang="en-US"/>
              <a:t>模块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910" y="1877060"/>
            <a:ext cx="6258560" cy="4437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2876550"/>
            <a:ext cx="6762750" cy="110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9770" y="1390650"/>
            <a:ext cx="834961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/>
              <a:t>msf </a:t>
            </a:r>
            <a:r>
              <a:rPr lang="zh-CN" altLang="en-US"/>
              <a:t>模块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265" y="2098675"/>
            <a:ext cx="6762750" cy="110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85" y="2440305"/>
            <a:ext cx="10706735" cy="35280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340" y="1453515"/>
            <a:ext cx="9469755" cy="782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如果缺少</a:t>
            </a:r>
            <a:r>
              <a:rPr lang="en-US" altLang="zh-CN"/>
              <a:t>termcolor</a:t>
            </a:r>
            <a:r>
              <a:rPr lang="zh-CN" altLang="en-US"/>
              <a:t>模块，在官网下载并</a:t>
            </a:r>
            <a:r>
              <a:rPr lang="en-US" altLang="zh-CN">
                <a:sym typeface="+mn-ea"/>
              </a:rPr>
              <a:t>kali</a:t>
            </a:r>
            <a:r>
              <a:rPr lang="zh-CN" altLang="en-US">
                <a:sym typeface="+mn-ea"/>
              </a:rPr>
              <a:t>中</a:t>
            </a:r>
            <a:r>
              <a:rPr lang="zh-CN" altLang="en-US"/>
              <a:t>安装</a:t>
            </a:r>
            <a:r>
              <a:rPr lang="en-US" altLang="zh-CN">
                <a:sym typeface="+mn-ea"/>
              </a:rPr>
              <a:t>termcolor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下载地址：</a:t>
            </a:r>
            <a:r>
              <a:rPr lang="en-US" altLang="zh-CN">
                <a:sym typeface="+mn-ea"/>
              </a:rPr>
              <a:t>https://github.com/termcolor/termcolor/releases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85" y="2894965"/>
            <a:ext cx="5362575" cy="2152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65" y="1433195"/>
            <a:ext cx="7124700" cy="1238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24295" y="3350260"/>
            <a:ext cx="4296410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使用</a:t>
            </a:r>
            <a:r>
              <a:rPr lang="en-US" altLang="zh-CN"/>
              <a:t>cewl</a:t>
            </a:r>
            <a:r>
              <a:rPr lang="zh-CN" altLang="en-US"/>
              <a:t>收集的信息利用漏洞爆破。发现账号密码。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13790" y="1228725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在后台地址使用账号密码登录，查看信息。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910" y="1818005"/>
            <a:ext cx="9763125" cy="440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89750" y="1486535"/>
            <a:ext cx="4219575" cy="4495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用爆破出来的账号密码登录远程</a:t>
            </a:r>
            <a:r>
              <a:rPr lang="en-US" altLang="zh-CN"/>
              <a:t>ssh</a:t>
            </a:r>
            <a:r>
              <a:rPr lang="zh-CN" altLang="en-US"/>
              <a:t>服务。查找有用信息。发现账号并没有</a:t>
            </a:r>
            <a:r>
              <a:rPr lang="en-US" altLang="zh-CN"/>
              <a:t>root</a:t>
            </a:r>
            <a:r>
              <a:rPr lang="zh-CN" altLang="en-US"/>
              <a:t>权限。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145" y="1486535"/>
            <a:ext cx="5619750" cy="4962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9770" y="1399540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找到第二个</a:t>
            </a:r>
            <a:r>
              <a:rPr lang="en-US" altLang="zh-CN"/>
              <a:t>flag</a:t>
            </a:r>
            <a:r>
              <a:rPr lang="zh-CN" altLang="en-US"/>
              <a:t>文件。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010" y="2021205"/>
            <a:ext cx="7234555" cy="4011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</p:nvPr>
        </p:nvSpPr>
        <p:spPr/>
        <p:txBody>
          <a:bodyPr/>
          <a:p>
            <a:r>
              <a:t>渗透</a:t>
            </a:r>
            <a:r>
              <a:t>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72210" y="1399540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查看</a:t>
            </a:r>
            <a:r>
              <a:rPr lang="en-US" altLang="zh-CN"/>
              <a:t>udp</a:t>
            </a:r>
            <a:r>
              <a:rPr lang="zh-CN" altLang="en-US"/>
              <a:t>服务，发现</a:t>
            </a:r>
            <a:r>
              <a:rPr lang="en-US" altLang="zh-CN"/>
              <a:t>snmp</a:t>
            </a:r>
            <a:r>
              <a:rPr lang="zh-CN" altLang="en-US"/>
              <a:t>服务存在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2324735"/>
            <a:ext cx="7239000" cy="350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72210" y="1399540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725" y="1487170"/>
            <a:ext cx="3255010" cy="4827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060" y="1399540"/>
            <a:ext cx="5184775" cy="3398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00270" y="5032375"/>
            <a:ext cx="5499100" cy="1282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使用</a:t>
            </a:r>
            <a:r>
              <a:rPr lang="en-US" altLang="zh-CN"/>
              <a:t>msf</a:t>
            </a:r>
            <a:r>
              <a:rPr lang="zh-CN" altLang="en-US"/>
              <a:t>搜索一下</a:t>
            </a:r>
            <a:r>
              <a:rPr lang="en-US" altLang="zh-CN"/>
              <a:t>snmp</a:t>
            </a:r>
            <a:r>
              <a:rPr lang="zh-CN" altLang="en-US"/>
              <a:t>服务利用模块。查看到</a:t>
            </a:r>
            <a:r>
              <a:rPr lang="en-US" altLang="zh-CN"/>
              <a:t>snmp</a:t>
            </a:r>
            <a:r>
              <a:rPr lang="zh-CN" altLang="en-US"/>
              <a:t>系统信息，发现</a:t>
            </a:r>
            <a:r>
              <a:rPr lang="en-US" altLang="zh-CN"/>
              <a:t>flag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72210" y="1399540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58215" y="1526540"/>
            <a:ext cx="5962650" cy="2403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用户名：</a:t>
            </a:r>
            <a:r>
              <a:rPr lang="en-US" altLang="zh-CN"/>
              <a:t>vedas  </a:t>
            </a:r>
            <a:r>
              <a:rPr lang="zh-CN" altLang="en-US"/>
              <a:t>密码：</a:t>
            </a:r>
            <a:r>
              <a:rPr lang="en-US" altLang="zh-CN"/>
              <a:t>THVhbnl1QGxmcw==</a:t>
            </a:r>
            <a:endParaRPr lang="en-US" altLang="zh-CN"/>
          </a:p>
          <a:p>
            <a:r>
              <a:rPr lang="en-US" altLang="zh-CN"/>
              <a:t>Luanyu@lfs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2324735"/>
            <a:ext cx="4943475" cy="3829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66510" y="2701925"/>
            <a:ext cx="4064000" cy="1453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将</a:t>
            </a:r>
            <a:r>
              <a:rPr lang="en-US" altLang="zh-CN"/>
              <a:t>flag</a:t>
            </a:r>
            <a:r>
              <a:rPr lang="zh-CN" altLang="en-US"/>
              <a:t>链接起来后发现</a:t>
            </a:r>
            <a:r>
              <a:rPr lang="en-US" altLang="zh-CN"/>
              <a:t>==</a:t>
            </a:r>
            <a:r>
              <a:rPr lang="zh-CN" altLang="en-US"/>
              <a:t>号特征进行</a:t>
            </a:r>
            <a:r>
              <a:rPr lang="en-US" altLang="zh-CN"/>
              <a:t>base64</a:t>
            </a:r>
            <a:r>
              <a:rPr lang="zh-CN" altLang="en-US"/>
              <a:t>解密，解出密码后，尝试登录服务器并尝试提权。找到最终的</a:t>
            </a:r>
            <a:r>
              <a:rPr lang="en-US" altLang="zh-CN"/>
              <a:t>flag</a:t>
            </a:r>
            <a:r>
              <a:rPr lang="zh-CN" altLang="en-US"/>
              <a:t>标识。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网络识别：</a:t>
            </a:r>
            <a:r>
              <a:rPr lang="en-US" altLang="zh-CN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arp-scan</a:t>
            </a:r>
            <a:endParaRPr lang="en-US" altLang="zh-CN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72210" y="1399540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/>
              <a:t>在一个网段扫描一下，查看可利用的</a:t>
            </a:r>
            <a:r>
              <a:rPr lang="en-US" altLang="zh-CN"/>
              <a:t>IP</a:t>
            </a:r>
            <a:r>
              <a:rPr lang="zh-CN" altLang="en-US"/>
              <a:t>都有哪些</a:t>
            </a:r>
            <a:endParaRPr lang="zh-CN" altLang="en-US"/>
          </a:p>
          <a:p>
            <a:pPr indent="457200"/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" y="2210435"/>
            <a:ext cx="10839450" cy="320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端口扫描：</a:t>
            </a:r>
            <a:r>
              <a:rPr lang="en-US" altLang="zh-CN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nmap</a:t>
            </a:r>
            <a:endParaRPr lang="en-US" altLang="zh-CN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1894840"/>
            <a:ext cx="8159115" cy="44176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72210" y="1399540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找到</a:t>
            </a:r>
            <a:r>
              <a:rPr lang="en-US" altLang="zh-CN"/>
              <a:t>IP</a:t>
            </a:r>
            <a:r>
              <a:rPr lang="zh-CN" altLang="en-US"/>
              <a:t>扫描一下端口，发现端口</a:t>
            </a:r>
            <a:r>
              <a:rPr lang="en-US" altLang="zh-CN"/>
              <a:t> 22 </a:t>
            </a:r>
            <a:r>
              <a:rPr lang="zh-CN" altLang="en-US"/>
              <a:t>和</a:t>
            </a:r>
            <a:r>
              <a:rPr lang="en-US" altLang="zh-CN"/>
              <a:t> 80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72210" y="1399540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访问站点，查看一下发现系统。查看网站页面和源码看看有什么有用信息。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2077720"/>
            <a:ext cx="5582920" cy="2701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0" y="3007360"/>
            <a:ext cx="7299960" cy="3509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72210" y="1399540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1541145"/>
            <a:ext cx="4497070" cy="48926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12840" y="1541145"/>
            <a:ext cx="4229100" cy="4788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/>
              <a:t>dirb </a:t>
            </a:r>
            <a:r>
              <a:rPr lang="zh-CN" altLang="en-US"/>
              <a:t>目录扫描工具，扫一下目录结构。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0" y="2324735"/>
            <a:ext cx="3022600" cy="3897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72210" y="1399540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" y="1523365"/>
            <a:ext cx="7345045" cy="46647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92795" y="1526540"/>
            <a:ext cx="2533650" cy="4660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/>
              <a:t>cewl</a:t>
            </a:r>
            <a:r>
              <a:rPr lang="zh-CN" altLang="en-US"/>
              <a:t>可以从指定的网站中提取关键字，保存成自定义字典，可以用于爆破密码使用。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72210" y="1399540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5580" y="1399540"/>
            <a:ext cx="5476875" cy="5219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8220" y="1526540"/>
            <a:ext cx="3348355" cy="4660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根据</a:t>
            </a:r>
            <a:r>
              <a:rPr lang="en-US" altLang="zh-CN"/>
              <a:t>cewl</a:t>
            </a:r>
            <a:r>
              <a:rPr lang="zh-CN" altLang="en-US"/>
              <a:t>生成的字典进行目录扫描。发现新目录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信息</a:t>
            </a:r>
            <a:r>
              <a:rPr lang="zh-CN" altLang="en-US" spc="0">
                <a:ln>
                  <a:noFill/>
                </a:ln>
                <a:effectLst/>
                <a:uLnTx/>
                <a:latin typeface="+mn-lt"/>
                <a:ea typeface="+mn-ea"/>
                <a:cs typeface="+mn-cs"/>
                <a:sym typeface="Arial" panose="020B0604020202020204" pitchFamily="34" charset="0"/>
              </a:rPr>
              <a:t>收集</a:t>
            </a:r>
            <a:endParaRPr lang="zh-CN" altLang="en-US" spc="0">
              <a:ln>
                <a:noFill/>
              </a:ln>
              <a:effectLst/>
              <a:uLn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D4568-8B36-48D6-98CF-39DF4C18A75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72210" y="1399540"/>
            <a:ext cx="902652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/>
              <a:t>找到新页面，查找有用信息。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095" y="1821815"/>
            <a:ext cx="8415020" cy="440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>
        <p14:vortex dir="r"/>
      </p:transition>
    </mc:Choice>
    <mc:Fallback>
      <p:transition spd="slow" advClick="0">
        <p:fade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commondata" val="eyJoZGlkIjoiYzY2OTNmNTc0NjJlNWFiMTI2OGNjYjg3M2RlZWQ4MzYifQ==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</Words>
  <Application>WPS 演示</Application>
  <PresentationFormat>宽屏</PresentationFormat>
  <Paragraphs>139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Arial</vt:lpstr>
      <vt:lpstr>微软雅黑</vt:lpstr>
      <vt:lpstr>Arial Unicode MS</vt:lpstr>
      <vt:lpstr>Calibri</vt:lpstr>
      <vt:lpstr>WPS</vt:lpstr>
      <vt:lpstr>渗透测试实操</vt:lpstr>
      <vt:lpstr>PowerPoint 演示文稿</vt:lpstr>
      <vt:lpstr>网络识别：arp-scan</vt:lpstr>
      <vt:lpstr>端口扫描：nmap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信息收集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赵曼迪</cp:lastModifiedBy>
  <cp:revision>203</cp:revision>
  <dcterms:created xsi:type="dcterms:W3CDTF">2019-06-19T02:08:00Z</dcterms:created>
  <dcterms:modified xsi:type="dcterms:W3CDTF">2024-12-09T08:24:48Z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08A9910965304B35B31AC6DB1D9E21C6_13</vt:lpwstr>
  </property>
</Properties>
</file>